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71" r:id="rId2"/>
  </p:sldMasterIdLst>
  <p:notesMasterIdLst>
    <p:notesMasterId r:id="rId18"/>
  </p:notesMasterIdLst>
  <p:sldIdLst>
    <p:sldId id="272" r:id="rId3"/>
    <p:sldId id="273" r:id="rId4"/>
    <p:sldId id="258" r:id="rId5"/>
    <p:sldId id="278" r:id="rId6"/>
    <p:sldId id="275" r:id="rId7"/>
    <p:sldId id="276" r:id="rId8"/>
    <p:sldId id="277" r:id="rId9"/>
    <p:sldId id="280" r:id="rId10"/>
    <p:sldId id="281" r:id="rId11"/>
    <p:sldId id="282" r:id="rId12"/>
    <p:sldId id="264" r:id="rId13"/>
    <p:sldId id="266" r:id="rId14"/>
    <p:sldId id="283" r:id="rId15"/>
    <p:sldId id="285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2B8C87-51C2-47B0-8FD4-8AF8A21BC4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5491D6-FC31-4FAD-A83C-9F02B0EE9ACE}">
      <dgm:prSet phldrT="[Текст]" custT="1"/>
      <dgm:spPr>
        <a:solidFill>
          <a:srgbClr val="52CCC0"/>
        </a:solidFill>
      </dgm:spPr>
      <dgm:t>
        <a:bodyPr/>
        <a:lstStyle/>
        <a:p>
          <a:pPr algn="ctr"/>
          <a:r>
            <a:rPr lang="ru-RU" sz="16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algn="l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1F3D25-B03A-4377-85D1-40CA4BA3FED3}" type="parTrans" cxnId="{CFD6307D-0885-4566-AD3D-0EA3FAB38914}">
      <dgm:prSet/>
      <dgm:spPr/>
      <dgm:t>
        <a:bodyPr/>
        <a:lstStyle/>
        <a:p>
          <a:endParaRPr lang="ru-RU"/>
        </a:p>
      </dgm:t>
    </dgm:pt>
    <dgm:pt modelId="{F15CA2CB-A578-4019-A60A-4067E7603B3E}" type="sibTrans" cxnId="{CFD6307D-0885-4566-AD3D-0EA3FAB38914}">
      <dgm:prSet/>
      <dgm:spPr/>
      <dgm:t>
        <a:bodyPr/>
        <a:lstStyle/>
        <a:p>
          <a:endParaRPr lang="ru-RU"/>
        </a:p>
      </dgm:t>
    </dgm:pt>
    <dgm:pt modelId="{4C1069E4-34E0-4A19-884F-B69508B2538F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C8AEB2F8-E280-43AF-B6C9-1BD392113F09}" type="parTrans" cxnId="{4B855E0A-94CC-4500-B778-D01A1EF8A029}">
      <dgm:prSet/>
      <dgm:spPr/>
      <dgm:t>
        <a:bodyPr/>
        <a:lstStyle/>
        <a:p>
          <a:endParaRPr lang="ru-RU"/>
        </a:p>
      </dgm:t>
    </dgm:pt>
    <dgm:pt modelId="{04E079BA-DFE9-405F-A034-CA94176410D8}" type="sibTrans" cxnId="{4B855E0A-94CC-4500-B778-D01A1EF8A029}">
      <dgm:prSet/>
      <dgm:spPr/>
      <dgm:t>
        <a:bodyPr/>
        <a:lstStyle/>
        <a:p>
          <a:endParaRPr lang="ru-RU"/>
        </a:p>
      </dgm:t>
    </dgm:pt>
    <dgm:pt modelId="{6B921E0A-ACB7-469E-8DFE-B56AD568F37D}">
      <dgm:prSet/>
      <dgm:spPr>
        <a:solidFill>
          <a:srgbClr val="FEB0FA">
            <a:alpha val="90000"/>
          </a:srgbClr>
        </a:solidFill>
      </dgm:spPr>
      <dgm:t>
        <a:bodyPr/>
        <a:lstStyle/>
        <a:p>
          <a:endParaRPr lang="ru-RU" dirty="0"/>
        </a:p>
      </dgm:t>
    </dgm:pt>
    <dgm:pt modelId="{82ACCC3C-957C-497E-8C73-6B3419AA575E}" type="parTrans" cxnId="{1CD8731E-DF8F-4B38-99A5-9BB2B46FA418}">
      <dgm:prSet/>
      <dgm:spPr/>
      <dgm:t>
        <a:bodyPr/>
        <a:lstStyle/>
        <a:p>
          <a:endParaRPr lang="ru-RU"/>
        </a:p>
      </dgm:t>
    </dgm:pt>
    <dgm:pt modelId="{9D6BF270-3AF6-40FC-8CD8-655DB6A17778}" type="sibTrans" cxnId="{1CD8731E-DF8F-4B38-99A5-9BB2B46FA418}">
      <dgm:prSet/>
      <dgm:spPr/>
      <dgm:t>
        <a:bodyPr/>
        <a:lstStyle/>
        <a:p>
          <a:endParaRPr lang="ru-RU"/>
        </a:p>
      </dgm:t>
    </dgm:pt>
    <dgm:pt modelId="{7EF84FDD-C749-4CEF-BE47-29BAC931A8C7}">
      <dgm:prSet/>
      <dgm:spPr>
        <a:solidFill>
          <a:srgbClr val="FEB0FA">
            <a:alpha val="90000"/>
          </a:srgbClr>
        </a:solidFill>
      </dgm:spPr>
      <dgm:t>
        <a:bodyPr/>
        <a:lstStyle/>
        <a:p>
          <a:r>
            <a:rPr lang="ru-RU" dirty="0" smtClean="0"/>
            <a:t>60%</a:t>
          </a:r>
          <a:endParaRPr lang="ru-RU" dirty="0"/>
        </a:p>
      </dgm:t>
    </dgm:pt>
    <dgm:pt modelId="{74792FB9-CC46-4DBD-ABFD-17694F47513C}" type="parTrans" cxnId="{9E1C936C-C022-486A-854E-FF2634154B20}">
      <dgm:prSet/>
      <dgm:spPr/>
      <dgm:t>
        <a:bodyPr/>
        <a:lstStyle/>
        <a:p>
          <a:endParaRPr lang="ru-RU"/>
        </a:p>
      </dgm:t>
    </dgm:pt>
    <dgm:pt modelId="{700836F6-D1C4-4EB8-BBA8-FC9881043098}" type="sibTrans" cxnId="{9E1C936C-C022-486A-854E-FF2634154B20}">
      <dgm:prSet/>
      <dgm:spPr/>
      <dgm:t>
        <a:bodyPr/>
        <a:lstStyle/>
        <a:p>
          <a:endParaRPr lang="ru-RU"/>
        </a:p>
      </dgm:t>
    </dgm:pt>
    <dgm:pt modelId="{E1E194AE-EA24-43A0-9851-BDC8239A95BF}" type="pres">
      <dgm:prSet presAssocID="{832B8C87-51C2-47B0-8FD4-8AF8A21BC44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356400-8F56-47F5-A05B-CACD0D930B12}" type="pres">
      <dgm:prSet presAssocID="{AC5491D6-FC31-4FAD-A83C-9F02B0EE9ACE}" presName="linNode" presStyleCnt="0"/>
      <dgm:spPr/>
    </dgm:pt>
    <dgm:pt modelId="{C09DE736-C655-4EC2-B278-CF97F0259823}" type="pres">
      <dgm:prSet presAssocID="{AC5491D6-FC31-4FAD-A83C-9F02B0EE9ACE}" presName="parentShp" presStyleLbl="node1" presStyleIdx="0" presStyleCnt="1" custScaleX="133985" custScaleY="98814" custLinFactNeighborX="-8034" custLinFactNeighborY="-1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21B50-B010-4910-A37C-5B4443738082}" type="pres">
      <dgm:prSet presAssocID="{AC5491D6-FC31-4FAD-A83C-9F02B0EE9ACE}" presName="childShp" presStyleLbl="bgAccFollowNode1" presStyleIdx="0" presStyleCnt="1" custLinFactNeighborX="27302" custLinFactNeighborY="1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A0F030-014A-4E36-AD68-4E58B42FD887}" type="presOf" srcId="{AC5491D6-FC31-4FAD-A83C-9F02B0EE9ACE}" destId="{C09DE736-C655-4EC2-B278-CF97F0259823}" srcOrd="0" destOrd="0" presId="urn:microsoft.com/office/officeart/2005/8/layout/vList6"/>
    <dgm:cxn modelId="{9E1C936C-C022-486A-854E-FF2634154B20}" srcId="{AC5491D6-FC31-4FAD-A83C-9F02B0EE9ACE}" destId="{7EF84FDD-C749-4CEF-BE47-29BAC931A8C7}" srcOrd="1" destOrd="0" parTransId="{74792FB9-CC46-4DBD-ABFD-17694F47513C}" sibTransId="{700836F6-D1C4-4EB8-BBA8-FC9881043098}"/>
    <dgm:cxn modelId="{CFD6307D-0885-4566-AD3D-0EA3FAB38914}" srcId="{832B8C87-51C2-47B0-8FD4-8AF8A21BC442}" destId="{AC5491D6-FC31-4FAD-A83C-9F02B0EE9ACE}" srcOrd="0" destOrd="0" parTransId="{FA1F3D25-B03A-4377-85D1-40CA4BA3FED3}" sibTransId="{F15CA2CB-A578-4019-A60A-4067E7603B3E}"/>
    <dgm:cxn modelId="{FFECD267-D6C1-4E87-AC7F-16F600C31354}" type="presOf" srcId="{7EF84FDD-C749-4CEF-BE47-29BAC931A8C7}" destId="{49221B50-B010-4910-A37C-5B4443738082}" srcOrd="0" destOrd="1" presId="urn:microsoft.com/office/officeart/2005/8/layout/vList6"/>
    <dgm:cxn modelId="{1CD8731E-DF8F-4B38-99A5-9BB2B46FA418}" srcId="{AC5491D6-FC31-4FAD-A83C-9F02B0EE9ACE}" destId="{6B921E0A-ACB7-469E-8DFE-B56AD568F37D}" srcOrd="2" destOrd="0" parTransId="{82ACCC3C-957C-497E-8C73-6B3419AA575E}" sibTransId="{9D6BF270-3AF6-40FC-8CD8-655DB6A17778}"/>
    <dgm:cxn modelId="{E4A670C4-0875-4E8E-A9A5-AAE1B54C7F1B}" type="presOf" srcId="{6B921E0A-ACB7-469E-8DFE-B56AD568F37D}" destId="{49221B50-B010-4910-A37C-5B4443738082}" srcOrd="0" destOrd="2" presId="urn:microsoft.com/office/officeart/2005/8/layout/vList6"/>
    <dgm:cxn modelId="{4B855E0A-94CC-4500-B778-D01A1EF8A029}" srcId="{AC5491D6-FC31-4FAD-A83C-9F02B0EE9ACE}" destId="{4C1069E4-34E0-4A19-884F-B69508B2538F}" srcOrd="0" destOrd="0" parTransId="{C8AEB2F8-E280-43AF-B6C9-1BD392113F09}" sibTransId="{04E079BA-DFE9-405F-A034-CA94176410D8}"/>
    <dgm:cxn modelId="{9A7C9461-A815-4301-B65B-E620F821AA19}" type="presOf" srcId="{4C1069E4-34E0-4A19-884F-B69508B2538F}" destId="{49221B50-B010-4910-A37C-5B4443738082}" srcOrd="0" destOrd="0" presId="urn:microsoft.com/office/officeart/2005/8/layout/vList6"/>
    <dgm:cxn modelId="{9A86EB02-99E6-4832-85CE-14C807321D59}" type="presOf" srcId="{832B8C87-51C2-47B0-8FD4-8AF8A21BC442}" destId="{E1E194AE-EA24-43A0-9851-BDC8239A95BF}" srcOrd="0" destOrd="0" presId="urn:microsoft.com/office/officeart/2005/8/layout/vList6"/>
    <dgm:cxn modelId="{E022555C-A890-4490-AB9A-CFC26DF826C7}" type="presParOf" srcId="{E1E194AE-EA24-43A0-9851-BDC8239A95BF}" destId="{1C356400-8F56-47F5-A05B-CACD0D930B12}" srcOrd="0" destOrd="0" presId="urn:microsoft.com/office/officeart/2005/8/layout/vList6"/>
    <dgm:cxn modelId="{94C019ED-BBA0-49AF-B9DC-A8A14B5A452E}" type="presParOf" srcId="{1C356400-8F56-47F5-A05B-CACD0D930B12}" destId="{C09DE736-C655-4EC2-B278-CF97F0259823}" srcOrd="0" destOrd="0" presId="urn:microsoft.com/office/officeart/2005/8/layout/vList6"/>
    <dgm:cxn modelId="{62331801-E244-4618-AE8B-1C1B7F168110}" type="presParOf" srcId="{1C356400-8F56-47F5-A05B-CACD0D930B12}" destId="{49221B50-B010-4910-A37C-5B444373808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221B50-B010-4910-A37C-5B4443738082}">
      <dsp:nvSpPr>
        <dsp:cNvPr id="0" name=""/>
        <dsp:cNvSpPr/>
      </dsp:nvSpPr>
      <dsp:spPr>
        <a:xfrm>
          <a:off x="2009980" y="4821"/>
          <a:ext cx="2247818" cy="4932303"/>
        </a:xfrm>
        <a:prstGeom prst="rightArrow">
          <a:avLst>
            <a:gd name="adj1" fmla="val 75000"/>
            <a:gd name="adj2" fmla="val 50000"/>
          </a:avLst>
        </a:prstGeom>
        <a:solidFill>
          <a:srgbClr val="FEB0FA">
            <a:alpha val="90000"/>
          </a:srgb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" tIns="26035" rIns="26035" bIns="26035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100" kern="1200" dirty="0" smtClean="0"/>
            <a:t>60%</a:t>
          </a:r>
          <a:endParaRPr lang="ru-RU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4100" kern="1200" dirty="0"/>
        </a:p>
      </dsp:txBody>
      <dsp:txXfrm>
        <a:off x="2009980" y="4821"/>
        <a:ext cx="2247818" cy="4932303"/>
      </dsp:txXfrm>
    </dsp:sp>
    <dsp:sp modelId="{C09DE736-C655-4EC2-B278-CF97F0259823}">
      <dsp:nvSpPr>
        <dsp:cNvPr id="0" name=""/>
        <dsp:cNvSpPr/>
      </dsp:nvSpPr>
      <dsp:spPr>
        <a:xfrm>
          <a:off x="0" y="0"/>
          <a:ext cx="2007826" cy="4873806"/>
        </a:xfrm>
        <a:prstGeom prst="roundRect">
          <a:avLst/>
        </a:prstGeom>
        <a:solidFill>
          <a:srgbClr val="52CCC0"/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1. Обязательная часть 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обеспечивает  комплексное развитие детей во всех пяти взаимодополняющих областях: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социально-</a:t>
          </a: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комммуникативное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-познавательное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-речевое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-художественно-эстетическое развитие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-физическое  развитие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2007826" cy="4873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7C7D3-C19E-4F08-B196-343F1790AF0F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29EB9-CEC3-4A64-BEEA-4C0CE14204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215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40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827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29EB9-CEC3-4A64-BEEA-4C0CE142049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4456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FDCEE-5DBE-4EAD-A4E2-5F3E7D89807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F96B-61B7-4C97-A5FF-8DCA2836AFC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22648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A454D-22F8-4B4A-9386-6B59E8052AE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FAE-2B9B-4E57-882E-AECD0C6DDAA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198380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2B4F-0871-400A-B6B3-F85C244A94F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2CED3-1199-4391-87C7-E29ABEDD4A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413706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F44D-C1FE-4226-8351-81DD467D4E7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9DF23-D539-4FAE-802B-3FCA499609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704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7039-E7A5-48C4-AADC-D7CD2AB2EA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42A0-1984-4A6A-9EF0-B1F46A2BD0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366204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5B1F6-49EA-405B-8913-1FD87F433D5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5721-2CC7-49F7-8DF4-247C6FD6582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785294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13476-AB92-4970-9BBD-11EFB0726E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D3FDF-ED9A-416A-9DB6-506A2D9736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786957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AB43-A6FD-48F0-9500-BCE1F7415F0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D26C-B245-47FF-8E42-BB426B4B46C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741677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44C9-2F2B-457C-AA4E-E549C3673C8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E6D19-0378-4304-9E3B-E357E9D14D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243487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EFFE3-E5E8-41E5-A87F-5890EA3D0D9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F575-2319-4906-89F8-E8A6F8F2CCC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575748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1F50A-D629-4549-8C0F-AA3A283DCD3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EEB01-30BA-45E9-9C6C-482D622B6C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504507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fld id="{EB735A27-4F8C-4664-92B6-A8B05290AADA}" type="datetime1">
              <a:rPr lang="ru-RU"/>
              <a:pPr>
                <a:defRPr/>
              </a:pPr>
              <a:t>25.12.2023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9646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481BF-9422-4564-AB3C-7222712729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54511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25.12.2023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3DF27C-5968-4187-80D2-A3C1C1101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54DB9-398A-4BF8-B0C3-2072F692C9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2" descr="D:\ПРОСВЕЩЕНИЕ\Картинки в пособиях\Логотипы_для_презентаций\Лого_Просвещение\Логтип из-ва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388" y="6200775"/>
            <a:ext cx="14954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4125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920880" cy="23939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57166"/>
            <a:ext cx="8496944" cy="450059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Краткая презентация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 дошкольного образования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МКОУ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Быковская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СШ №2»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(дошкольная группа)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БЫКОВСКОГО МУНИЦИПАЛЬНОГО РАЙОНА ВОЛГОГРАДСКОЙ ОБЛАСТИ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Ознакомление с основной образовательной программой дошкольного образовательного учреждения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2023 </a:t>
            </a:r>
            <a:r>
              <a:rPr lang="ru-RU" sz="2800" b="1" dirty="0">
                <a:solidFill>
                  <a:schemeClr val="tx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68977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19256" cy="56886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Художественно-эстетическое развитие </a:t>
            </a:r>
            <a:r>
              <a:rPr lang="ru-RU" dirty="0"/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</a:t>
            </a:r>
            <a:r>
              <a:rPr lang="ru-RU" dirty="0" smtClean="0"/>
              <a:t>.).</a:t>
            </a:r>
          </a:p>
          <a:p>
            <a:pPr marL="109728" indent="0" algn="just">
              <a:buNone/>
            </a:pPr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Физическое развитие включает </a:t>
            </a:r>
            <a:r>
              <a:rPr lang="ru-RU" dirty="0"/>
              <a:t>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262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268538" y="2133600"/>
            <a:ext cx="4606925" cy="70802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Основные направления развития детей и образовательные области</a:t>
            </a: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467494" y="1052736"/>
            <a:ext cx="3744466" cy="720000"/>
          </a:xfrm>
          <a:prstGeom prst="wedgeRectCallout">
            <a:avLst>
              <a:gd name="adj1" fmla="val 40121"/>
              <a:gd name="adj2" fmla="val 936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Физическое развитие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539960" y="3212976"/>
            <a:ext cx="3672000" cy="720000"/>
          </a:xfrm>
          <a:prstGeom prst="wedgeRectCallout">
            <a:avLst>
              <a:gd name="adj1" fmla="val 39926"/>
              <a:gd name="adj2" fmla="val -84979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Познавательно-речевое развитие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4932041" y="1052736"/>
            <a:ext cx="3672408" cy="719733"/>
          </a:xfrm>
          <a:prstGeom prst="wedgeRectCallout">
            <a:avLst>
              <a:gd name="adj1" fmla="val -40554"/>
              <a:gd name="adj2" fmla="val 93900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prstClr val="white"/>
                </a:solidFill>
              </a:rPr>
              <a:t>Художественно-эстетическое развитие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4932040" y="3212976"/>
            <a:ext cx="3672000" cy="720000"/>
          </a:xfrm>
          <a:prstGeom prst="wedgeRectCallout">
            <a:avLst>
              <a:gd name="adj1" fmla="val -40320"/>
              <a:gd name="adj2" fmla="val -90256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200" b="1">
                <a:solidFill>
                  <a:prstClr val="white"/>
                </a:solidFill>
              </a:rPr>
              <a:t>Социально-личностное развитие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68313" y="404813"/>
            <a:ext cx="179863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Физическая культура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411413" y="404813"/>
            <a:ext cx="1800225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Здоровье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6659563" y="404813"/>
            <a:ext cx="1944687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 smtClean="0">
                <a:solidFill>
                  <a:srgbClr val="1F497D"/>
                </a:solidFill>
              </a:rPr>
              <a:t>Художествен-</a:t>
            </a:r>
            <a:r>
              <a:rPr lang="ru-RU" altLang="ru-RU" sz="2000" b="1" dirty="0" err="1" smtClean="0">
                <a:solidFill>
                  <a:srgbClr val="1F497D"/>
                </a:solidFill>
              </a:rPr>
              <a:t>ное</a:t>
            </a:r>
            <a:r>
              <a:rPr lang="ru-RU" altLang="ru-RU" sz="2000" b="1" dirty="0" smtClean="0">
                <a:solidFill>
                  <a:srgbClr val="1F497D"/>
                </a:solidFill>
              </a:rPr>
              <a:t> </a:t>
            </a:r>
            <a:r>
              <a:rPr lang="ru-RU" altLang="ru-RU" sz="2000" b="1" dirty="0">
                <a:solidFill>
                  <a:srgbClr val="1F497D"/>
                </a:solidFill>
              </a:rPr>
              <a:t>творчество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6132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Коммуникация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932363" y="404813"/>
            <a:ext cx="1655762" cy="5762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Музыка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27585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 fontScale="92500" lnSpcReduction="10000"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Чтение художественной литературы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979712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Познание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932039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Социализация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6336296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>
                <a:solidFill>
                  <a:srgbClr val="1F497D"/>
                </a:solidFill>
              </a:rPr>
              <a:t>Труд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7668344" y="4005064"/>
            <a:ext cx="900000" cy="20161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anchor="ctr">
            <a:normAutofit/>
          </a:bodyPr>
          <a:lstStyle/>
          <a:p>
            <a:pPr algn="ctr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srgbClr val="1F497D"/>
                </a:solidFill>
              </a:rPr>
              <a:t>Безопасность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94B81-CE5C-4198-9602-889336190CD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80140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6237288"/>
            <a:ext cx="2051050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8675C-E4C1-485B-9EAD-48251C019D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347518" y="272039"/>
            <a:ext cx="8569325" cy="301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ru-RU" altLang="ru-RU" sz="1400" b="1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РАЗДЕЛЫ ОСНОВНОЙ ОБРАЗОВАТЕЛЬНОЙ ПРОГРАММЫ ДОШКОЛЬНОГО ОБРАЗОВАНИЯ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79388" y="1422400"/>
            <a:ext cx="23050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Целевой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1. Пояснительная записка: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цели и задачи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принципы и подходы к формированию программы;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значимые для разработки программы характеристики, в том числе характеристики особенностей развития детей раннего и дошкольного возраста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9900"/>
                </a:solidFill>
                <a:latin typeface="Times New Roman" pitchFamily="18" charset="0"/>
                <a:cs typeface="Arial" pitchFamily="34" charset="0"/>
              </a:rPr>
              <a:t>2. Планируемые результаты освоения программы (конкретизируют требования ФГОС ДО к целевым ориентирам в обязательной части и части, формируемой участниками образовательного процесса              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555875" y="1412875"/>
            <a:ext cx="4248150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u="sng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Содержательный</a:t>
            </a: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 (общее содержание программы, обеспечивающее полноценное развитие детей)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 описание вариативных форм, способов, методов и средств реализации Программы с учетом возрастных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в) описание образовательной деятельности по профессиональной коррекции нарушений развития детей в случае, если эта работа предусмотрена Программой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Должны быть представлены: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а) особенности образовательной деятельности разных видов и культурных практик;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б) способы и направления поддержки детской инициативы;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ko-KR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в) особенности взаимодействия педагогического коллектива с семьями воспитанников;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г) иные характеристики содержания Программы, наиболее существенные с точки зрения авторов Программы</a:t>
            </a:r>
            <a:r>
              <a:rPr lang="ru-RU" altLang="ru-RU" sz="1300">
                <a:solidFill>
                  <a:srgbClr val="6600CC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6948488" y="1422400"/>
            <a:ext cx="2016125" cy="426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u="sng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Организационный </a:t>
            </a:r>
          </a:p>
          <a:p>
            <a:pPr marL="0" lvl="1"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описание материально-технического обеспечения Программы,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обеспеченность методическими материалами и средствами обучения и воспитания,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распорядок и /или режим дня, особенности традиционных событий, праздников, мероприятий,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1300" b="1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особенности организации развивающей предметно-пространственной среды</a:t>
            </a:r>
            <a:r>
              <a:rPr lang="ru-RU" altLang="ru-RU" sz="1300">
                <a:solidFill>
                  <a:srgbClr val="990000"/>
                </a:solidFill>
                <a:latin typeface="Times New Roman" pitchFamily="18" charset="0"/>
                <a:cs typeface="Arial" pitchFamily="34" charset="0"/>
              </a:rPr>
              <a:t>.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1187450" y="620713"/>
            <a:ext cx="7467600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Краткая презентация программы (ориентирована на родителей и доступна для ознакомления):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ru-RU" altLang="ru-RU" sz="1300" b="1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возрастные и иные категории детей, в том числе детей с ОВЗ; используемые примерные программы; характеристика взаимодействия педколлектива с семьями детей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179388" y="5705475"/>
            <a:ext cx="8785225" cy="1036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ts val="300"/>
              </a:spcBef>
              <a:spcAft>
                <a:spcPct val="0"/>
              </a:spcAft>
            </a:pP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Содержание коррекционной работы и/или инклюзивного образования: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c</a:t>
            </a:r>
            <a:r>
              <a:rPr lang="ru-RU" altLang="ru-RU" sz="1300" b="1">
                <a:solidFill>
                  <a:srgbClr val="CC00FF"/>
                </a:solidFill>
                <a:latin typeface="Times New Roman" pitchFamily="18" charset="0"/>
                <a:cs typeface="Arial" pitchFamily="34" charset="0"/>
              </a:rPr>
              <a:t>пециальные условия для получения образования детьми с ОВЗ в том числе  механизмы адаптации Программы для указанных детей, использование специальных образовательных программ и методов, специальных методических пособий и дидактических материалов, предоставление услуг ассистента (помощника), оказывающего детям необходимую помощь, проведение групповых и индивидуальных коррекционных занятий</a:t>
            </a:r>
            <a:endParaRPr lang="ru-RU" altLang="ru-RU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5571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BFAE-2B9B-4E57-882E-AECD0C6DDA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39552" y="549275"/>
            <a:ext cx="8208912" cy="53276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7030A0"/>
                </a:solidFill>
              </a:rPr>
              <a:t>Формы взаимодействия педагогического коллектива </a:t>
            </a:r>
            <a:r>
              <a:rPr lang="ru-RU" sz="2800" b="1" dirty="0" smtClean="0">
                <a:solidFill>
                  <a:srgbClr val="7030A0"/>
                </a:solidFill>
              </a:rPr>
              <a:t>с семьями детей.</a:t>
            </a:r>
          </a:p>
          <a:p>
            <a:pPr marL="0" indent="0" algn="ctr">
              <a:buNone/>
            </a:pPr>
            <a:endParaRPr lang="ru-RU" sz="1800" b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ru-RU" sz="1800" dirty="0"/>
              <a:t>В соответствии с законом Российской Федерации «Об образовании», федеральными образовательными стандартами дошкольного образования, Уставом </a:t>
            </a:r>
            <a:r>
              <a:rPr lang="ru-RU" sz="1800" dirty="0" smtClean="0"/>
              <a:t>МКДОУ одной </a:t>
            </a:r>
            <a:r>
              <a:rPr lang="ru-RU" sz="1800" dirty="0"/>
              <a:t>из основных задач  является взаимодействие с семьей для обеспечения полноценного развития и реализации личности ребенка.  Особое место уделяется правовому и психолого-педагогическому просвещению родителей (законных представителей) детей</a:t>
            </a:r>
            <a:r>
              <a:rPr lang="ru-RU" sz="1800" dirty="0" smtClean="0"/>
              <a:t>. 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В основу совместной деятельности семьи и дошкольного учреждения заложены следующие принципы:</a:t>
            </a:r>
          </a:p>
          <a:p>
            <a:r>
              <a:rPr lang="ru-RU" sz="1800" dirty="0"/>
              <a:t>единый подход к процессу воспитания ребёнка;</a:t>
            </a:r>
          </a:p>
          <a:p>
            <a:r>
              <a:rPr lang="ru-RU" sz="1800" dirty="0"/>
              <a:t>открытость дошкольного учреждения для родителей;</a:t>
            </a:r>
          </a:p>
          <a:p>
            <a:r>
              <a:rPr lang="ru-RU" sz="1800" dirty="0"/>
              <a:t>взаимное доверие  во взаимоотношениях педагогов и родителей;</a:t>
            </a:r>
          </a:p>
          <a:p>
            <a:r>
              <a:rPr lang="ru-RU" sz="1800" dirty="0"/>
              <a:t>уважение и доброжелательность друг к другу;</a:t>
            </a:r>
          </a:p>
          <a:p>
            <a:r>
              <a:rPr lang="ru-RU" sz="1800" dirty="0"/>
              <a:t>дифференцированный подход к каждой семье;</a:t>
            </a:r>
          </a:p>
          <a:p>
            <a:r>
              <a:rPr lang="ru-RU" sz="1800" dirty="0"/>
              <a:t>равно ответственность родителей и педагогов.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516510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548680"/>
            <a:ext cx="8208912" cy="5607645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400" b="1" dirty="0" smtClean="0"/>
              <a:t>Условия реализации Программы должны обеспечивать полноценное развитие личности во всех основных образовательных областях, через:</a:t>
            </a:r>
            <a:endParaRPr lang="ru-RU" sz="2400" b="1" dirty="0"/>
          </a:p>
        </p:txBody>
      </p:sp>
      <p:sp>
        <p:nvSpPr>
          <p:cNvPr id="5" name="Семиугольник 4"/>
          <p:cNvSpPr/>
          <p:nvPr/>
        </p:nvSpPr>
        <p:spPr>
          <a:xfrm>
            <a:off x="714348" y="2786058"/>
            <a:ext cx="1785950" cy="1571636"/>
          </a:xfrm>
          <a:prstGeom prst="hept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Различные виды детской деятельности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емиугольник 6"/>
          <p:cNvSpPr/>
          <p:nvPr/>
        </p:nvSpPr>
        <p:spPr>
          <a:xfrm rot="1337172">
            <a:off x="2086811" y="3640705"/>
            <a:ext cx="1860221" cy="1634752"/>
          </a:xfrm>
          <a:prstGeom prst="heptagon">
            <a:avLst/>
          </a:prstGeom>
          <a:solidFill>
            <a:srgbClr val="67B79E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Режимные моменты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 rot="21370204">
            <a:off x="3694168" y="3923300"/>
            <a:ext cx="1880729" cy="1585789"/>
          </a:xfrm>
          <a:prstGeom prst="hept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Самостоятельная деятельность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9" name="Семиугольник 8"/>
          <p:cNvSpPr/>
          <p:nvPr/>
        </p:nvSpPr>
        <p:spPr>
          <a:xfrm rot="1412722">
            <a:off x="5368653" y="3581123"/>
            <a:ext cx="1789596" cy="1500198"/>
          </a:xfrm>
          <a:prstGeom prst="heptagon">
            <a:avLst/>
          </a:prstGeom>
          <a:solidFill>
            <a:srgbClr val="FC22F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072198" y="2500306"/>
            <a:ext cx="1643074" cy="142876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black"/>
                </a:solidFill>
              </a:rPr>
              <a:t>● ●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○</a:t>
            </a:r>
          </a:p>
          <a:p>
            <a:pPr algn="ctr"/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 rot="11956245">
            <a:off x="6572264" y="3500438"/>
            <a:ext cx="714380" cy="142876"/>
          </a:xfrm>
          <a:prstGeom prst="arc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382104"/>
      </p:ext>
    </p:extLst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0401" y="1700808"/>
            <a:ext cx="7864652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Спасибо,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что </a:t>
            </a:r>
            <a:endParaRPr lang="ru-RU" sz="8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ru-RU" sz="8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Вы </a:t>
            </a:r>
            <a:r>
              <a:rPr lang="ru-RU" sz="88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 нами!</a:t>
            </a:r>
          </a:p>
        </p:txBody>
      </p:sp>
    </p:spTree>
    <p:extLst>
      <p:ext uri="{BB962C8B-B14F-4D97-AF65-F5344CB8AC3E}">
        <p14:creationId xmlns="" xmlns:p14="http://schemas.microsoft.com/office/powerpoint/2010/main" val="25866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ОП ДО разработана на основе двух документов:</a:t>
            </a:r>
          </a:p>
          <a:p>
            <a:pPr marL="109728" indent="0">
              <a:buFont typeface="Wingdings" pitchFamily="2" charset="2"/>
              <a:buChar char="Ø"/>
            </a:pPr>
            <a:r>
              <a:rPr lang="ru-RU" dirty="0" smtClean="0"/>
              <a:t> Федеральный государственный образовательный стандарт дошкольного образования утвержден приказом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17.10.2013 № 1155</a:t>
            </a:r>
          </a:p>
          <a:p>
            <a:pPr marL="109728" indent="0">
              <a:buFont typeface="Wingdings" pitchFamily="2" charset="2"/>
              <a:buChar char="Ø"/>
            </a:pPr>
            <a:r>
              <a:rPr lang="ru-RU" dirty="0" smtClean="0"/>
              <a:t> Федеральная образовательная программа дошкольного образования утверждена приказом </a:t>
            </a:r>
            <a:r>
              <a:rPr lang="ru-RU" dirty="0" err="1" smtClean="0"/>
              <a:t>Минпросвещения</a:t>
            </a:r>
            <a:r>
              <a:rPr lang="ru-RU" dirty="0" smtClean="0"/>
              <a:t> России от 25.11.2022 № 1028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Уважаемые родители!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28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53DAD8-4CF8-4C50-A49C-563D602BCF75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69269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Организация режима пребывания детей 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Режим работы: </a:t>
            </a:r>
          </a:p>
          <a:p>
            <a:pPr algn="ctr"/>
            <a:r>
              <a:rPr lang="ru-RU" sz="2400" dirty="0" smtClean="0"/>
              <a:t>10,5 часовое пребывание воспитанников при 5-ти дневной рабочей неделе.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 Работа по реализации ОП ДО проводится в течение года и делится на два периода: 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первый период (с 1 сентября по 31 мая); 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 второй период (с 1 июня по 31 августа)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20175018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76978"/>
            <a:ext cx="813690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Calibri"/>
              </a:rPr>
              <a:t>Образовательная программа </a:t>
            </a:r>
          </a:p>
          <a:p>
            <a:pPr algn="ctr"/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учитывает образовательные потребности, </a:t>
            </a:r>
            <a:r>
              <a:rPr lang="ru-RU" sz="2000" b="1" i="1" dirty="0" smtClean="0">
                <a:solidFill>
                  <a:srgbClr val="7030A0"/>
                </a:solidFill>
                <a:latin typeface="Calibri"/>
              </a:rPr>
              <a:t>интересы и мотивы воспитанников</a:t>
            </a:r>
            <a:r>
              <a:rPr lang="ru-RU" sz="2000" b="1" i="1" dirty="0">
                <a:solidFill>
                  <a:srgbClr val="7030A0"/>
                </a:solidFill>
                <a:latin typeface="Calibri"/>
              </a:rPr>
              <a:t>, их родителей (законных представителей)</a:t>
            </a:r>
          </a:p>
          <a:p>
            <a:pPr algn="ctr"/>
            <a:endParaRPr lang="ru-RU" b="1" dirty="0" smtClean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ru-RU" dirty="0" smtClean="0"/>
              <a:t>ОП ДО включает </a:t>
            </a:r>
          </a:p>
          <a:p>
            <a:pPr algn="ctr"/>
            <a:r>
              <a:rPr lang="ru-RU" u="sng" dirty="0" smtClean="0"/>
              <a:t>Три основных раздела 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Целевой раздел </a:t>
            </a:r>
          </a:p>
          <a:p>
            <a:pPr>
              <a:buBlip>
                <a:blip r:embed="rId2"/>
              </a:buBlip>
            </a:pPr>
            <a:endParaRPr lang="ru-RU" dirty="0" smtClean="0"/>
          </a:p>
          <a:p>
            <a:pPr>
              <a:buBlip>
                <a:blip r:embed="rId2"/>
              </a:buBlip>
            </a:pPr>
            <a:r>
              <a:rPr lang="ru-RU" dirty="0" smtClean="0"/>
              <a:t>Содержательный раздел </a:t>
            </a:r>
          </a:p>
          <a:p>
            <a:endParaRPr lang="ru-RU" dirty="0" smtClean="0"/>
          </a:p>
          <a:p>
            <a:pPr>
              <a:buBlip>
                <a:blip r:embed="rId2"/>
              </a:buBlip>
            </a:pPr>
            <a:r>
              <a:rPr lang="ru-RU" dirty="0" smtClean="0"/>
              <a:t>Организационный раздел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Все разделы ОП ДО включают </a:t>
            </a:r>
          </a:p>
          <a:p>
            <a:pPr algn="ctr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обязательную часть </a:t>
            </a:r>
          </a:p>
          <a:p>
            <a:pPr algn="ctr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dirty="0" smtClean="0"/>
              <a:t>и часть, формируемую участниками образовательных отношений, которые дополняют друг друга.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70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84527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Модель образовательной программы 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1928794" y="1000108"/>
            <a:ext cx="5357850" cy="2000264"/>
          </a:xfrm>
          <a:prstGeom prst="hex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Образовательный процесс</a:t>
            </a: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b="1" dirty="0" smtClean="0">
              <a:solidFill>
                <a:srgbClr val="7030A0"/>
              </a:solidFill>
            </a:endParaRP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1142985"/>
            <a:ext cx="49292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300" dirty="0" smtClean="0"/>
          </a:p>
          <a:p>
            <a:pPr algn="ctr"/>
            <a:r>
              <a:rPr lang="ru-RU" sz="1300" b="1" i="1" dirty="0" smtClean="0">
                <a:solidFill>
                  <a:srgbClr val="800000"/>
                </a:solidFill>
              </a:rPr>
              <a:t>Цель</a:t>
            </a:r>
            <a:r>
              <a:rPr lang="ru-RU" sz="1300" dirty="0" smtClean="0"/>
              <a:t>: обеспечить развитие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 Развитие личности, мотивации и способностей детей в различных видах деятельности и охватывает направления развития и образования детей (образовательные области)</a:t>
            </a:r>
            <a:endParaRPr lang="ru-RU" sz="1300" dirty="0"/>
          </a:p>
        </p:txBody>
      </p:sp>
      <p:sp>
        <p:nvSpPr>
          <p:cNvPr id="13" name="Шестиугольник 12"/>
          <p:cNvSpPr/>
          <p:nvPr/>
        </p:nvSpPr>
        <p:spPr>
          <a:xfrm>
            <a:off x="500034" y="2718519"/>
            <a:ext cx="2487790" cy="1357322"/>
          </a:xfrm>
          <a:prstGeom prst="hexag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Социально-коммуникативное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1835696" y="4075841"/>
            <a:ext cx="2250516" cy="1285884"/>
          </a:xfrm>
          <a:prstGeom prst="hexagon">
            <a:avLst/>
          </a:prstGeom>
          <a:solidFill>
            <a:srgbClr val="B864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Познавательное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5286380" y="4075841"/>
            <a:ext cx="2000264" cy="1357322"/>
          </a:xfrm>
          <a:prstGeom prst="hexagon">
            <a:avLst/>
          </a:prstGeom>
          <a:solidFill>
            <a:srgbClr val="52CC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800000"/>
                </a:solidFill>
              </a:rPr>
              <a:t>Физическое развитие</a:t>
            </a:r>
            <a:endParaRPr lang="ru-RU" sz="1400" dirty="0">
              <a:solidFill>
                <a:srgbClr val="800000"/>
              </a:solidFill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3722754" y="3286124"/>
            <a:ext cx="1928826" cy="1285884"/>
          </a:xfrm>
          <a:prstGeom prst="hexagon">
            <a:avLst/>
          </a:prstGeom>
          <a:solidFill>
            <a:srgbClr val="C1C95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Речевое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  <p:sp>
        <p:nvSpPr>
          <p:cNvPr id="18" name="Шестиугольник 17"/>
          <p:cNvSpPr/>
          <p:nvPr/>
        </p:nvSpPr>
        <p:spPr>
          <a:xfrm>
            <a:off x="6583951" y="2754798"/>
            <a:ext cx="2375437" cy="1357322"/>
          </a:xfrm>
          <a:prstGeom prst="hexagon">
            <a:avLst/>
          </a:prstGeom>
          <a:solidFill>
            <a:srgbClr val="FEB0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00000"/>
                </a:solidFill>
              </a:rPr>
              <a:t>Художественно-эстетическое развитие</a:t>
            </a:r>
            <a:endParaRPr lang="ru-RU" sz="1600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3277456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2" y="188640"/>
            <a:ext cx="8640960" cy="1224136"/>
          </a:xfrm>
        </p:spPr>
        <p:txBody>
          <a:bodyPr>
            <a:normAutofit fontScale="90000"/>
          </a:bodyPr>
          <a:lstStyle/>
          <a:p>
            <a:pPr lvl="0"/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Образовательная программа ДОУ </a:t>
            </a:r>
            <a: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состоит из двух частей:</a:t>
            </a:r>
            <a:b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2617412833"/>
              </p:ext>
            </p:extLst>
          </p:nvPr>
        </p:nvGraphicFramePr>
        <p:xfrm>
          <a:off x="179512" y="1556792"/>
          <a:ext cx="4257799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 rot="10800000">
            <a:off x="3983571" y="3863394"/>
            <a:ext cx="2567941" cy="2350437"/>
            <a:chOff x="1616709" y="2586084"/>
            <a:chExt cx="2567941" cy="2350437"/>
          </a:xfrm>
        </p:grpSpPr>
        <p:sp>
          <p:nvSpPr>
            <p:cNvPr id="11" name="Стрелка вправо 10"/>
            <p:cNvSpPr/>
            <p:nvPr/>
          </p:nvSpPr>
          <p:spPr>
            <a:xfrm>
              <a:off x="1759585" y="2586084"/>
              <a:ext cx="2425065" cy="2350437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52CCC0">
                <a:alpha val="90000"/>
              </a:srgb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трелка вправо 4"/>
            <p:cNvSpPr/>
            <p:nvPr/>
          </p:nvSpPr>
          <p:spPr>
            <a:xfrm>
              <a:off x="1616709" y="2879889"/>
              <a:ext cx="1543651" cy="17628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21590" rIns="21590" bIns="21590" numCol="1" spcCol="1270" anchor="t" anchorCtr="0">
              <a:noAutofit/>
            </a:bodyPr>
            <a:lstStyle/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marL="285750" lvl="1" indent="-285750" defTabSz="1511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endParaRPr lang="ru-RU" sz="3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6300192" y="1916831"/>
            <a:ext cx="1973900" cy="4381455"/>
          </a:xfrm>
          <a:prstGeom prst="roundRect">
            <a:avLst>
              <a:gd name="adj" fmla="val 19392"/>
            </a:avLst>
          </a:prstGeom>
          <a:solidFill>
            <a:srgbClr val="FEB0FA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TextBox 17"/>
          <p:cNvSpPr txBox="1"/>
          <p:nvPr/>
        </p:nvSpPr>
        <p:spPr>
          <a:xfrm>
            <a:off x="5143504" y="5143512"/>
            <a:ext cx="1516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40% </a:t>
            </a:r>
            <a:endParaRPr lang="ru-RU" sz="3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93004" y="2143116"/>
            <a:ext cx="1850896" cy="2812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1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ru-RU" sz="1200" b="1" u="sng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ru-RU" sz="1400" b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 Вариативная часть</a:t>
            </a:r>
            <a:endParaRPr lang="ru-RU" sz="1400" u="sng" dirty="0">
              <a:latin typeface="Calibri"/>
              <a:ea typeface="Calibri"/>
              <a:cs typeface="Times New Roman"/>
            </a:endParaRPr>
          </a:p>
          <a:p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формируется участниками образовательного процесса нашего ДОУ и включает в себя  парциальные программы</a:t>
            </a:r>
            <a:endParaRPr lang="ru-RU" sz="12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673358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1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необходима образовательная программа?</a:t>
            </a:r>
          </a:p>
          <a:p>
            <a:pPr lvl="0" algn="just">
              <a:lnSpc>
                <a:spcPct val="12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Образовательная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ДОУ определяет содержание и организацию образовательного процесса  для детей дошкольного возраста и направлена на формирование общей культуры, развитие физических, интеллектуальных и личностных качеств, формирование предпосылок учебной деятельности, обеспечивающих социальную успешность, сохранение и укрепление здоровья детей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 </a:t>
            </a:r>
          </a:p>
          <a:p>
            <a:pPr lvl="0" algn="just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содержании образовательной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ДОУ -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которые обеспечивают разностороннее  развитие детей с учетом их возрастных и индивидуальных особенностей по основным направлениям – </a:t>
            </a:r>
            <a:r>
              <a:rPr lang="ru-RU" sz="20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социально-коммутативному, познавательному,  речевому,  художественно-эстетическому, физическому.</a:t>
            </a:r>
          </a:p>
          <a:p>
            <a:pPr lvl="0" algn="just"/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 образовательная программа ДОУ охватывает все основные моменты жизнедеятельности детей дошкольного возраста которые посещают детский сад.</a:t>
            </a:r>
          </a:p>
        </p:txBody>
      </p:sp>
    </p:spTree>
    <p:extLst>
      <p:ext uri="{BB962C8B-B14F-4D97-AF65-F5344CB8AC3E}">
        <p14:creationId xmlns="" xmlns:p14="http://schemas.microsoft.com/office/powerpoint/2010/main" val="254768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4525963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b="1" dirty="0">
                <a:solidFill>
                  <a:srgbClr val="7030A0"/>
                </a:solidFill>
              </a:rPr>
              <a:t>Социально-коммуникативное развитие </a:t>
            </a:r>
            <a:r>
              <a:rPr lang="ru-RU" dirty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области: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4909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445624" cy="58326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Познавательное развитие предполагает </a:t>
            </a:r>
            <a:r>
              <a:rPr lang="ru-RU" dirty="0"/>
              <a:t>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pPr algn="just"/>
            <a:endParaRPr lang="ru-RU" dirty="0"/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Речевое развитие включает </a:t>
            </a:r>
            <a:r>
              <a:rPr lang="ru-RU" dirty="0"/>
              <a:t>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242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1.1|1.2|1.1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</TotalTime>
  <Words>1208</Words>
  <Application>Microsoft Office PowerPoint</Application>
  <PresentationFormat>Экран (4:3)</PresentationFormat>
  <Paragraphs>140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Открытая</vt:lpstr>
      <vt:lpstr>3_Тема Office</vt:lpstr>
      <vt:lpstr> </vt:lpstr>
      <vt:lpstr>Уважаемые родители!</vt:lpstr>
      <vt:lpstr>Слайд 3</vt:lpstr>
      <vt:lpstr>Слайд 4</vt:lpstr>
      <vt:lpstr>Слайд 5</vt:lpstr>
      <vt:lpstr>  Образовательная программа ДОУ состоит из двух частей:   </vt:lpstr>
      <vt:lpstr>Слайд 7</vt:lpstr>
      <vt:lpstr>Образовательные области: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ДОУ в соответствии с ФГОС</dc:title>
  <dc:creator>User</dc:creator>
  <cp:lastModifiedBy>User</cp:lastModifiedBy>
  <cp:revision>40</cp:revision>
  <dcterms:created xsi:type="dcterms:W3CDTF">2015-03-03T12:13:49Z</dcterms:created>
  <dcterms:modified xsi:type="dcterms:W3CDTF">2023-12-25T11:07:34Z</dcterms:modified>
</cp:coreProperties>
</file>