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71" r:id="rId2"/>
  </p:sldMasterIdLst>
  <p:notesMasterIdLst>
    <p:notesMasterId r:id="rId18"/>
  </p:notesMasterIdLst>
  <p:sldIdLst>
    <p:sldId id="272" r:id="rId3"/>
    <p:sldId id="273" r:id="rId4"/>
    <p:sldId id="258" r:id="rId5"/>
    <p:sldId id="278" r:id="rId6"/>
    <p:sldId id="275" r:id="rId7"/>
    <p:sldId id="276" r:id="rId8"/>
    <p:sldId id="277" r:id="rId9"/>
    <p:sldId id="280" r:id="rId10"/>
    <p:sldId id="281" r:id="rId11"/>
    <p:sldId id="282" r:id="rId12"/>
    <p:sldId id="264" r:id="rId13"/>
    <p:sldId id="266" r:id="rId14"/>
    <p:sldId id="283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7EF84FDD-C749-4CEF-BE47-29BAC931A8C7}">
      <dgm:prSet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dirty="0" smtClean="0"/>
            <a:t>60%</a:t>
          </a:r>
          <a:endParaRPr lang="ru-RU" dirty="0"/>
        </a:p>
      </dgm:t>
    </dgm:pt>
    <dgm:pt modelId="{74792FB9-CC46-4DBD-ABFD-17694F47513C}" type="parTrans" cxnId="{9E1C936C-C022-486A-854E-FF2634154B20}">
      <dgm:prSet/>
      <dgm:spPr/>
      <dgm:t>
        <a:bodyPr/>
        <a:lstStyle/>
        <a:p>
          <a:endParaRPr lang="ru-RU"/>
        </a:p>
      </dgm:t>
    </dgm:pt>
    <dgm:pt modelId="{700836F6-D1C4-4EB8-BBA8-FC9881043098}" type="sibTrans" cxnId="{9E1C936C-C022-486A-854E-FF2634154B20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33985" custScaleY="98814" custLinFactNeighborX="-8034" custLinFactNeighborY="-1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LinFactNeighborX="27302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0F030-014A-4E36-AD68-4E58B42FD887}" type="presOf" srcId="{AC5491D6-FC31-4FAD-A83C-9F02B0EE9ACE}" destId="{C09DE736-C655-4EC2-B278-CF97F0259823}" srcOrd="0" destOrd="0" presId="urn:microsoft.com/office/officeart/2005/8/layout/vList6"/>
    <dgm:cxn modelId="{9E1C936C-C022-486A-854E-FF2634154B20}" srcId="{AC5491D6-FC31-4FAD-A83C-9F02B0EE9ACE}" destId="{7EF84FDD-C749-4CEF-BE47-29BAC931A8C7}" srcOrd="1" destOrd="0" parTransId="{74792FB9-CC46-4DBD-ABFD-17694F47513C}" sibTransId="{700836F6-D1C4-4EB8-BBA8-FC9881043098}"/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FFECD267-D6C1-4E87-AC7F-16F600C31354}" type="presOf" srcId="{7EF84FDD-C749-4CEF-BE47-29BAC931A8C7}" destId="{49221B50-B010-4910-A37C-5B4443738082}" srcOrd="0" destOrd="1" presId="urn:microsoft.com/office/officeart/2005/8/layout/vList6"/>
    <dgm:cxn modelId="{1CD8731E-DF8F-4B38-99A5-9BB2B46FA418}" srcId="{AC5491D6-FC31-4FAD-A83C-9F02B0EE9ACE}" destId="{6B921E0A-ACB7-469E-8DFE-B56AD568F37D}" srcOrd="2" destOrd="0" parTransId="{82ACCC3C-957C-497E-8C73-6B3419AA575E}" sibTransId="{9D6BF270-3AF6-40FC-8CD8-655DB6A17778}"/>
    <dgm:cxn modelId="{E4A670C4-0875-4E8E-A9A5-AAE1B54C7F1B}" type="presOf" srcId="{6B921E0A-ACB7-469E-8DFE-B56AD568F37D}" destId="{49221B50-B010-4910-A37C-5B4443738082}" srcOrd="0" destOrd="2" presId="urn:microsoft.com/office/officeart/2005/8/layout/vList6"/>
    <dgm:cxn modelId="{4B855E0A-94CC-4500-B778-D01A1EF8A029}" srcId="{AC5491D6-FC31-4FAD-A83C-9F02B0EE9ACE}" destId="{4C1069E4-34E0-4A19-884F-B69508B2538F}" srcOrd="0" destOrd="0" parTransId="{C8AEB2F8-E280-43AF-B6C9-1BD392113F09}" sibTransId="{04E079BA-DFE9-405F-A034-CA94176410D8}"/>
    <dgm:cxn modelId="{9A7C9461-A815-4301-B65B-E620F821AA19}" type="presOf" srcId="{4C1069E4-34E0-4A19-884F-B69508B2538F}" destId="{49221B50-B010-4910-A37C-5B4443738082}" srcOrd="0" destOrd="0" presId="urn:microsoft.com/office/officeart/2005/8/layout/vList6"/>
    <dgm:cxn modelId="{9A86EB02-99E6-4832-85CE-14C807321D59}" type="presOf" srcId="{832B8C87-51C2-47B0-8FD4-8AF8A21BC442}" destId="{E1E194AE-EA24-43A0-9851-BDC8239A95BF}" srcOrd="0" destOrd="0" presId="urn:microsoft.com/office/officeart/2005/8/layout/vList6"/>
    <dgm:cxn modelId="{E022555C-A890-4490-AB9A-CFC26DF826C7}" type="presParOf" srcId="{E1E194AE-EA24-43A0-9851-BDC8239A95BF}" destId="{1C356400-8F56-47F5-A05B-CACD0D930B12}" srcOrd="0" destOrd="0" presId="urn:microsoft.com/office/officeart/2005/8/layout/vList6"/>
    <dgm:cxn modelId="{94C019ED-BBA0-49AF-B9DC-A8A14B5A452E}" type="presParOf" srcId="{1C356400-8F56-47F5-A05B-CACD0D930B12}" destId="{C09DE736-C655-4EC2-B278-CF97F0259823}" srcOrd="0" destOrd="0" presId="urn:microsoft.com/office/officeart/2005/8/layout/vList6"/>
    <dgm:cxn modelId="{62331801-E244-4618-AE8B-1C1B7F168110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009980" y="4821"/>
          <a:ext cx="2247818" cy="4932303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60%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</dsp:txBody>
      <dsp:txXfrm>
        <a:off x="2009980" y="4821"/>
        <a:ext cx="2247818" cy="4932303"/>
      </dsp:txXfrm>
    </dsp:sp>
    <dsp:sp modelId="{C09DE736-C655-4EC2-B278-CF97F0259823}">
      <dsp:nvSpPr>
        <dsp:cNvPr id="0" name=""/>
        <dsp:cNvSpPr/>
      </dsp:nvSpPr>
      <dsp:spPr>
        <a:xfrm>
          <a:off x="0" y="0"/>
          <a:ext cx="2007826" cy="4873806"/>
        </a:xfrm>
        <a:prstGeom prst="roundRect">
          <a:avLst/>
        </a:prstGeom>
        <a:solidFill>
          <a:srgbClr val="52CCC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007826" cy="4873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4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827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DCEE-5DBE-4EAD-A4E2-5F3E7D8980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F96B-61B7-4C97-A5FF-8DCA2836AF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22648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454D-22F8-4B4A-9386-6B59E8052A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FAE-2B9B-4E57-882E-AECD0C6DDA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9838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F-0871-400A-B6B3-F85C244A94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CED3-1199-4391-87C7-E29ABEDD4A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41370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F44D-C1FE-4226-8351-81DD467D4E7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DF23-D539-4FAE-802B-3FCA499609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704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7039-E7A5-48C4-AADC-D7CD2AB2EA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42A0-1984-4A6A-9EF0-B1F46A2BD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3662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B1F6-49EA-405B-8913-1FD87F433D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721-2CC7-49F7-8DF4-247C6FD658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785294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476-AB92-4970-9BBD-11EFB0726E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3FDF-ED9A-416A-9DB6-506A2D9736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78695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B43-A6FD-48F0-9500-BCE1F7415F0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D26C-B245-47FF-8E42-BB426B4B46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416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44C9-2F2B-457C-AA4E-E549C3673C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D19-0378-4304-9E3B-E357E9D14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4348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FFE3-E5E8-41E5-A87F-5890EA3D0D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F575-2319-4906-89F8-E8A6F8F2CC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7574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F50A-D629-4549-8C0F-AA3A283DCD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EB01-30BA-45E9-9C6C-482D622B6C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50450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1BF-9422-4564-AB3C-7222712729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54511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54DB9-398A-4BF8-B0C3-2072F692C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412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920880" cy="23939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7166"/>
            <a:ext cx="8496944" cy="45005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образования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Быковская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СШ №2»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(дошкольная группа)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БЫКОВСКОГО МУНИЦИПАЛЬНОГО РАЙОНА ВОЛГОГРАДСКОЙ ОБЛАСТИ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Ознакомление с основной образовательной программой дошкольного образовательного учреждения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2023 </a:t>
            </a:r>
            <a:r>
              <a:rPr lang="ru-RU" sz="2800" b="1" dirty="0">
                <a:solidFill>
                  <a:schemeClr val="tx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68538" y="2133600"/>
            <a:ext cx="4606925" cy="70802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67494" y="1052736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539960" y="3212976"/>
            <a:ext cx="3672000" cy="720000"/>
          </a:xfrm>
          <a:prstGeom prst="wedgeRectCallout">
            <a:avLst>
              <a:gd name="adj1" fmla="val 39926"/>
              <a:gd name="adj2" fmla="val -849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Познавательно-речевое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932041" y="1052736"/>
            <a:ext cx="3672408" cy="719733"/>
          </a:xfrm>
          <a:prstGeom prst="wedgeRectCallout">
            <a:avLst>
              <a:gd name="adj1" fmla="val -40554"/>
              <a:gd name="adj2" fmla="val 939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932040" y="3212976"/>
            <a:ext cx="3672000" cy="720000"/>
          </a:xfrm>
          <a:prstGeom prst="wedgeRectCallout">
            <a:avLst>
              <a:gd name="adj1" fmla="val -40320"/>
              <a:gd name="adj2" fmla="val -902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Социально-личностное 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1800225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Здоровье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659563" y="404813"/>
            <a:ext cx="194468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Художествен-</a:t>
            </a:r>
            <a:r>
              <a:rPr lang="ru-RU" altLang="ru-RU" sz="2000" b="1" dirty="0" err="1" smtClean="0">
                <a:solidFill>
                  <a:srgbClr val="1F497D"/>
                </a:solidFill>
              </a:rPr>
              <a:t>ное</a:t>
            </a:r>
            <a:r>
              <a:rPr lang="ru-RU" altLang="ru-RU" sz="2000" b="1" dirty="0" smtClean="0">
                <a:solidFill>
                  <a:srgbClr val="1F497D"/>
                </a:solidFill>
              </a:rPr>
              <a:t> </a:t>
            </a:r>
            <a:r>
              <a:rPr lang="ru-RU" altLang="ru-RU" sz="2000" b="1" dirty="0">
                <a:solidFill>
                  <a:srgbClr val="1F497D"/>
                </a:solidFill>
              </a:rPr>
              <a:t>творчество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6132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Коммуникация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932363" y="404813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Музыка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27585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Чтение художественной литературы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979712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Познание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93203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Социализация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33629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>
                <a:solidFill>
                  <a:srgbClr val="1F497D"/>
                </a:solidFill>
              </a:rPr>
              <a:t>Труд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668344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Безопасность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94B81-CE5C-4198-9602-889336190C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014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8675C-E4C1-485B-9EAD-48251C019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47518" y="272039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РАЗДЕЛЫ ОСНОВНОЙ ОБРАЗОВАТЕЛЬНОЙ ПРОГРАММЫ ДОШКОЛЬНОГО ОБРАЗОВАНИЯ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Целевой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1. Пояснительная записка: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цели и задачи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принципы и подходы к формированию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555875" y="1412875"/>
            <a:ext cx="42481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sng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Содержательный</a:t>
            </a: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(общее содержание программы, обеспечивающее полноценное развитие детей)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Должны быть представлены: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 способы и направления поддержки детской инициативы;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948488" y="1422400"/>
            <a:ext cx="2016125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Организационный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описание материально-технического обеспечения Программы,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4676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Краткая презентация программы (ориентирована на родителей и доступна для ознакомления):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возрастные и иные категории детей, в том числе детей с ОВЗ; используемые примерные программы; характеристика взаимодействия педколлектива с семьями детей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179388" y="5705475"/>
            <a:ext cx="8785225" cy="1036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Содержание коррекционной работы и/или инклюзивного образования: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c</a:t>
            </a: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пециальные условия для получения образования детьми с ОВЗ в том числе 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55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549275"/>
            <a:ext cx="8208912" cy="5327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dirty="0"/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</a:t>
            </a:r>
            <a:r>
              <a:rPr lang="ru-RU" sz="1800" dirty="0" smtClean="0"/>
              <a:t>МКДОУ одной </a:t>
            </a:r>
            <a:r>
              <a:rPr lang="ru-RU" sz="1800" dirty="0"/>
              <a:t>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</a:t>
            </a:r>
            <a:r>
              <a:rPr lang="ru-RU" sz="1800" dirty="0" smtClean="0"/>
              <a:t>. 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800" dirty="0"/>
              <a:t>единый подход к процессу воспитания ребёнка;</a:t>
            </a:r>
          </a:p>
          <a:p>
            <a:r>
              <a:rPr lang="ru-RU" sz="1800" dirty="0"/>
              <a:t>открытость дошкольного учреждения для родителей;</a:t>
            </a:r>
          </a:p>
          <a:p>
            <a:r>
              <a:rPr lang="ru-RU" sz="1800" dirty="0"/>
              <a:t>взаимное доверие  во взаимоотношениях педагогов и родителей;</a:t>
            </a:r>
          </a:p>
          <a:p>
            <a:r>
              <a:rPr lang="ru-RU" sz="1800" dirty="0"/>
              <a:t>уважение и доброжелательность друг к другу;</a:t>
            </a:r>
          </a:p>
          <a:p>
            <a:r>
              <a:rPr lang="ru-RU" sz="1800" dirty="0"/>
              <a:t>дифференцированный подход к каждой семье;</a:t>
            </a:r>
          </a:p>
          <a:p>
            <a:r>
              <a:rPr lang="ru-RU" sz="1800" dirty="0"/>
              <a:t>равно ответственность родителей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1651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208912" cy="560764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/>
              <a:t>Условия реализации Программы должны обеспечивать полноценное развитие личности во всех основных образовательных областях, через:</a:t>
            </a:r>
            <a:endParaRPr lang="ru-RU" sz="24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● ●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○</a:t>
            </a:r>
          </a:p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64" y="3500438"/>
            <a:ext cx="714380" cy="142876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что </a:t>
            </a:r>
            <a:endParaRPr lang="ru-RU" sz="8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нами!</a:t>
            </a:r>
          </a:p>
        </p:txBody>
      </p:sp>
    </p:spTree>
    <p:extLst>
      <p:ext uri="{BB962C8B-B14F-4D97-AF65-F5344CB8AC3E}">
        <p14:creationId xmlns="" xmlns:p14="http://schemas.microsoft.com/office/powerpoint/2010/main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ОП ДО разработана на основе двух документов:</a:t>
            </a:r>
          </a:p>
          <a:p>
            <a:pPr marL="109728" indent="0">
              <a:buFont typeface="Wingdings" pitchFamily="2" charset="2"/>
              <a:buChar char="Ø"/>
            </a:pPr>
            <a:r>
              <a:rPr lang="ru-RU" dirty="0" smtClean="0"/>
              <a:t> Федеральный государственный образовательный стандарт дошкольного образования утвержден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17.10.2013 № 1155</a:t>
            </a:r>
          </a:p>
          <a:p>
            <a:pPr marL="109728" indent="0">
              <a:buFont typeface="Wingdings" pitchFamily="2" charset="2"/>
              <a:buChar char="Ø"/>
            </a:pPr>
            <a:r>
              <a:rPr lang="ru-RU" dirty="0" smtClean="0"/>
              <a:t> Федеральная образовательная программа дошкольного образования утверждена приказом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России от 25.11.2022 № 1028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Организация режима пребывания детей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Режим работы: </a:t>
            </a:r>
          </a:p>
          <a:p>
            <a:pPr algn="ctr"/>
            <a:r>
              <a:rPr lang="ru-RU" sz="2400" dirty="0" smtClean="0"/>
              <a:t>10,5 часовое пребывание воспитанников при 5-ти дневной рабочей неделе.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Работа по реализации ОП ДО проводится в течение года и делится на два периода: 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первый период (с 1 сентября по 31 мая); 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 второй период (с 1 июня по 31 августа)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017501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8"/>
            <a:ext cx="813690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/>
              </a:rPr>
              <a:t>Образовательная программа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ru-RU" dirty="0" smtClean="0"/>
              <a:t>ОП ДО включает </a:t>
            </a:r>
          </a:p>
          <a:p>
            <a:pPr algn="ctr"/>
            <a:r>
              <a:rPr lang="ru-RU" u="sng" dirty="0" smtClean="0"/>
              <a:t>Три основных раздела 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Целевой раздел </a:t>
            </a:r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dirty="0" smtClean="0"/>
              <a:t>Содержательный раздел </a:t>
            </a:r>
          </a:p>
          <a:p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dirty="0" smtClean="0"/>
              <a:t>Организационный раздел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Все разделы ОП ДО включают </a:t>
            </a:r>
          </a:p>
          <a:p>
            <a:pPr algn="ctr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обязательную часть </a:t>
            </a:r>
          </a:p>
          <a:p>
            <a:pPr algn="ctr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и часть, формируемую участниками образовательных отношений, которые дополняют друг друга.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84527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000108"/>
            <a:ext cx="5357850" cy="2000264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142985"/>
            <a:ext cx="49292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/>
          </a:p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2718519"/>
            <a:ext cx="2487790" cy="135732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835696" y="4075841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286380" y="4075841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28612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2754798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Образовательная программа ДОУ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состоит из двух частей:</a:t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617412833"/>
              </p:ext>
            </p:extLst>
          </p:nvPr>
        </p:nvGraphicFramePr>
        <p:xfrm>
          <a:off x="179512" y="1556792"/>
          <a:ext cx="4257799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 rot="10800000">
            <a:off x="3983571" y="3863394"/>
            <a:ext cx="2567941" cy="2350437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300192" y="1916831"/>
            <a:ext cx="1973900" cy="4381455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5143504" y="5143512"/>
            <a:ext cx="151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40%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3004" y="2143116"/>
            <a:ext cx="1850896" cy="2812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Вариативная часть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формируется участниками образовательного процесса нашего ДОУ и включает в себя  парциальные программы</a:t>
            </a:r>
            <a:endParaRPr lang="ru-RU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6733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программа?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ДОУ определяет 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ДОУ охватывает все основные моменты жизнедеятельности детей дошкольного возраста которые посещают детский сад.</a:t>
            </a:r>
          </a:p>
        </p:txBody>
      </p:sp>
    </p:spTree>
    <p:extLst>
      <p:ext uri="{BB962C8B-B14F-4D97-AF65-F5344CB8AC3E}">
        <p14:creationId xmlns="" xmlns:p14="http://schemas.microsoft.com/office/powerpoint/2010/main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области: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1208</Words>
  <Application>Microsoft Office PowerPoint</Application>
  <PresentationFormat>Экран (4:3)</PresentationFormat>
  <Paragraphs>140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Открытая</vt:lpstr>
      <vt:lpstr>3_Тема Office</vt:lpstr>
      <vt:lpstr> </vt:lpstr>
      <vt:lpstr>Уважаемые родители!</vt:lpstr>
      <vt:lpstr>Слайд 3</vt:lpstr>
      <vt:lpstr>Слайд 4</vt:lpstr>
      <vt:lpstr>Слайд 5</vt:lpstr>
      <vt:lpstr>  Образовательная программа ДОУ состоит из двух частей:   </vt:lpstr>
      <vt:lpstr>Слайд 7</vt:lpstr>
      <vt:lpstr>Образовательные области: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User</dc:creator>
  <cp:lastModifiedBy>User</cp:lastModifiedBy>
  <cp:revision>40</cp:revision>
  <dcterms:created xsi:type="dcterms:W3CDTF">2015-03-03T12:13:49Z</dcterms:created>
  <dcterms:modified xsi:type="dcterms:W3CDTF">2023-12-25T11:07:34Z</dcterms:modified>
</cp:coreProperties>
</file>